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3" r:id="rId6"/>
    <p:sldId id="301" r:id="rId7"/>
    <p:sldId id="302" r:id="rId8"/>
    <p:sldId id="305" r:id="rId9"/>
    <p:sldId id="306" r:id="rId10"/>
    <p:sldId id="307" r:id="rId11"/>
    <p:sldId id="308" r:id="rId12"/>
    <p:sldId id="309" r:id="rId13"/>
    <p:sldId id="310" r:id="rId14"/>
    <p:sldId id="312" r:id="rId15"/>
    <p:sldId id="31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yansh baranwal" userId="3d9502d27dd52291" providerId="LiveId" clId="{C01A3C14-E113-4A3E-9D3E-A54E651D49A0}"/>
    <pc:docChg chg="custSel modSld">
      <pc:chgData name="suryansh baranwal" userId="3d9502d27dd52291" providerId="LiveId" clId="{C01A3C14-E113-4A3E-9D3E-A54E651D49A0}" dt="2022-05-19T22:34:27.830" v="12" actId="478"/>
      <pc:docMkLst>
        <pc:docMk/>
      </pc:docMkLst>
      <pc:sldChg chg="delSp mod delAnim">
        <pc:chgData name="suryansh baranwal" userId="3d9502d27dd52291" providerId="LiveId" clId="{C01A3C14-E113-4A3E-9D3E-A54E651D49A0}" dt="2022-05-19T21:24:02.804" v="10" actId="21"/>
        <pc:sldMkLst>
          <pc:docMk/>
          <pc:sldMk cId="193143965" sldId="298"/>
        </pc:sldMkLst>
        <pc:picChg chg="del">
          <ac:chgData name="suryansh baranwal" userId="3d9502d27dd52291" providerId="LiveId" clId="{C01A3C14-E113-4A3E-9D3E-A54E651D49A0}" dt="2022-05-19T21:24:02.804" v="10" actId="21"/>
          <ac:picMkLst>
            <pc:docMk/>
            <pc:sldMk cId="193143965" sldId="298"/>
            <ac:picMk id="5" creationId="{C657B6F7-97C0-E6E1-38AA-8AE930583F28}"/>
          </ac:picMkLst>
        </pc:picChg>
        <pc:picChg chg="del">
          <ac:chgData name="suryansh baranwal" userId="3d9502d27dd52291" providerId="LiveId" clId="{C01A3C14-E113-4A3E-9D3E-A54E651D49A0}" dt="2022-05-19T21:22:30.770" v="9" actId="478"/>
          <ac:picMkLst>
            <pc:docMk/>
            <pc:sldMk cId="193143965" sldId="298"/>
            <ac:picMk id="6" creationId="{F8728105-6C45-D32F-CC1E-34092D9912D5}"/>
          </ac:picMkLst>
        </pc:picChg>
      </pc:sldChg>
      <pc:sldChg chg="delSp mod delAnim">
        <pc:chgData name="suryansh baranwal" userId="3d9502d27dd52291" providerId="LiveId" clId="{C01A3C14-E113-4A3E-9D3E-A54E651D49A0}" dt="2022-05-19T22:00:17.700" v="11" actId="478"/>
        <pc:sldMkLst>
          <pc:docMk/>
          <pc:sldMk cId="761635005" sldId="301"/>
        </pc:sldMkLst>
        <pc:picChg chg="del">
          <ac:chgData name="suryansh baranwal" userId="3d9502d27dd52291" providerId="LiveId" clId="{C01A3C14-E113-4A3E-9D3E-A54E651D49A0}" dt="2022-05-19T22:00:17.700" v="11" actId="478"/>
          <ac:picMkLst>
            <pc:docMk/>
            <pc:sldMk cId="761635005" sldId="301"/>
            <ac:picMk id="3" creationId="{3BAD4374-14F3-FDFD-2DE1-4BD7F028AFD2}"/>
          </ac:picMkLst>
        </pc:picChg>
      </pc:sldChg>
      <pc:sldChg chg="addSp delSp modSp mod">
        <pc:chgData name="suryansh baranwal" userId="3d9502d27dd52291" providerId="LiveId" clId="{C01A3C14-E113-4A3E-9D3E-A54E651D49A0}" dt="2022-05-19T21:06:22.479" v="8" actId="1076"/>
        <pc:sldMkLst>
          <pc:docMk/>
          <pc:sldMk cId="1016099473" sldId="307"/>
        </pc:sldMkLst>
        <pc:spChg chg="add del mod">
          <ac:chgData name="suryansh baranwal" userId="3d9502d27dd52291" providerId="LiveId" clId="{C01A3C14-E113-4A3E-9D3E-A54E651D49A0}" dt="2022-05-19T21:06:04.017" v="5" actId="478"/>
          <ac:spMkLst>
            <pc:docMk/>
            <pc:sldMk cId="1016099473" sldId="307"/>
            <ac:spMk id="5" creationId="{8EB160DF-22A4-FABA-2E71-312C149E0024}"/>
          </ac:spMkLst>
        </pc:spChg>
        <pc:picChg chg="del">
          <ac:chgData name="suryansh baranwal" userId="3d9502d27dd52291" providerId="LiveId" clId="{C01A3C14-E113-4A3E-9D3E-A54E651D49A0}" dt="2022-05-19T21:05:09.936" v="1" actId="478"/>
          <ac:picMkLst>
            <pc:docMk/>
            <pc:sldMk cId="1016099473" sldId="307"/>
            <ac:picMk id="6" creationId="{CC5EDC87-31F8-4A25-A4F1-FFBBE367B762}"/>
          </ac:picMkLst>
        </pc:picChg>
        <pc:picChg chg="add mod">
          <ac:chgData name="suryansh baranwal" userId="3d9502d27dd52291" providerId="LiveId" clId="{C01A3C14-E113-4A3E-9D3E-A54E651D49A0}" dt="2022-05-19T21:06:22.479" v="8" actId="1076"/>
          <ac:picMkLst>
            <pc:docMk/>
            <pc:sldMk cId="1016099473" sldId="307"/>
            <ac:picMk id="8" creationId="{11B65357-32D3-BA0F-8B9C-45979ABAE66B}"/>
          </ac:picMkLst>
        </pc:picChg>
      </pc:sldChg>
      <pc:sldChg chg="delSp mod delAnim">
        <pc:chgData name="suryansh baranwal" userId="3d9502d27dd52291" providerId="LiveId" clId="{C01A3C14-E113-4A3E-9D3E-A54E651D49A0}" dt="2022-05-19T22:34:27.830" v="12" actId="478"/>
        <pc:sldMkLst>
          <pc:docMk/>
          <pc:sldMk cId="4156304920" sldId="309"/>
        </pc:sldMkLst>
        <pc:picChg chg="del">
          <ac:chgData name="suryansh baranwal" userId="3d9502d27dd52291" providerId="LiveId" clId="{C01A3C14-E113-4A3E-9D3E-A54E651D49A0}" dt="2022-05-19T22:34:27.830" v="12" actId="478"/>
          <ac:picMkLst>
            <pc:docMk/>
            <pc:sldMk cId="4156304920" sldId="309"/>
            <ac:picMk id="3" creationId="{E3139BFE-BBCD-565E-DBD7-23D9061F89C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hyperlink" Target="mailto:priyamgupta731@gmail.com" TargetMode="External"/><Relationship Id="rId3" Type="http://schemas.openxmlformats.org/officeDocument/2006/relationships/slideLayout" Target="../slideLayouts/slideLayout7.xml"/><Relationship Id="rId7" Type="http://schemas.openxmlformats.org/officeDocument/2006/relationships/hyperlink" Target="mailto:suryanshb123@gmail.com"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4.svg"/><Relationship Id="rId11" Type="http://schemas.openxmlformats.org/officeDocument/2006/relationships/image" Target="../media/image2.png"/><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2.jpe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063297" y="1550058"/>
            <a:ext cx="3221753" cy="2835566"/>
          </a:xfrm>
        </p:spPr>
        <p:txBody>
          <a:bodyPr anchor="b">
            <a:noAutofit/>
          </a:bodyPr>
          <a:lstStyle/>
          <a:p>
            <a:r>
              <a:rPr lang="en-US" sz="3600" dirty="0">
                <a:solidFill>
                  <a:schemeClr val="tx1"/>
                </a:solidFill>
              </a:rPr>
              <a:t>Face Recognition Based Attendance Management System</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76090" y="4631415"/>
            <a:ext cx="3205640" cy="774186"/>
          </a:xfrm>
        </p:spPr>
        <p:txBody>
          <a:bodyPr anchor="t">
            <a:normAutofit/>
          </a:bodyPr>
          <a:lstStyle/>
          <a:p>
            <a:pPr>
              <a:lnSpc>
                <a:spcPct val="100000"/>
              </a:lnSpc>
            </a:pPr>
            <a:r>
              <a:rPr lang="en-US" sz="1600" dirty="0"/>
              <a:t>Suryansh Baranwal </a:t>
            </a:r>
          </a:p>
          <a:p>
            <a:pPr>
              <a:lnSpc>
                <a:spcPct val="100000"/>
              </a:lnSpc>
            </a:pPr>
            <a:r>
              <a:rPr lang="en-US" sz="1600" dirty="0" err="1"/>
              <a:t>Priyam</a:t>
            </a:r>
            <a:r>
              <a:rPr lang="en-US" sz="1600" dirty="0"/>
              <a:t> Gupta </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Recorded Sound">
            <a:hlinkClick r:id="" action="ppaction://media"/>
            <a:extLst>
              <a:ext uri="{FF2B5EF4-FFF2-40B4-BE49-F238E27FC236}">
                <a16:creationId xmlns:a16="http://schemas.microsoft.com/office/drawing/2014/main" id="{3B547E53-8E84-7152-D0A2-9AF8CF800F0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DB21462-C613-1487-6C43-54817CCFC56F}"/>
              </a:ext>
            </a:extLst>
          </p:cNvPr>
          <p:cNvSpPr>
            <a:spLocks noGrp="1"/>
          </p:cNvSpPr>
          <p:nvPr>
            <p:ph type="pic" idx="1"/>
          </p:nvPr>
        </p:nvSpPr>
        <p:spPr/>
      </p:sp>
      <p:sp>
        <p:nvSpPr>
          <p:cNvPr id="3" name="Title 2">
            <a:extLst>
              <a:ext uri="{FF2B5EF4-FFF2-40B4-BE49-F238E27FC236}">
                <a16:creationId xmlns:a16="http://schemas.microsoft.com/office/drawing/2014/main" id="{7DE4D5E1-F386-0471-6C85-061E248149D1}"/>
              </a:ext>
            </a:extLst>
          </p:cNvPr>
          <p:cNvSpPr>
            <a:spLocks noGrp="1"/>
          </p:cNvSpPr>
          <p:nvPr>
            <p:ph type="title"/>
          </p:nvPr>
        </p:nvSpPr>
        <p:spPr/>
        <p:txBody>
          <a:bodyPr/>
          <a:lstStyle/>
          <a:p>
            <a:r>
              <a:rPr lang="en-IN" dirty="0"/>
              <a:t>Attendance Report csv file -</a:t>
            </a:r>
          </a:p>
        </p:txBody>
      </p:sp>
      <p:sp>
        <p:nvSpPr>
          <p:cNvPr id="4" name="Text Placeholder 3">
            <a:extLst>
              <a:ext uri="{FF2B5EF4-FFF2-40B4-BE49-F238E27FC236}">
                <a16:creationId xmlns:a16="http://schemas.microsoft.com/office/drawing/2014/main" id="{A227783A-B974-D51D-8A02-DFC75E2479D5}"/>
              </a:ext>
            </a:extLst>
          </p:cNvPr>
          <p:cNvSpPr>
            <a:spLocks noGrp="1"/>
          </p:cNvSpPr>
          <p:nvPr>
            <p:ph type="body" sz="half" idx="2"/>
          </p:nvPr>
        </p:nvSpPr>
        <p:spPr>
          <a:xfrm>
            <a:off x="1097279" y="5714999"/>
            <a:ext cx="10319658" cy="886097"/>
          </a:xfrm>
        </p:spPr>
        <p:txBody>
          <a:bodyPr>
            <a:normAutofit/>
          </a:bodyPr>
          <a:lstStyle/>
          <a:p>
            <a:r>
              <a:rPr lang="en-IN" sz="1600" dirty="0"/>
              <a:t>The details of the students get automatically stored in a csv file with naming convention including date and time of the attendance taken . This csv file can be easily accessed by the faculty at any given time and time taken is also very less and there are very less chances of any discrepancy or fake attendance. </a:t>
            </a:r>
          </a:p>
        </p:txBody>
      </p:sp>
      <p:pic>
        <p:nvPicPr>
          <p:cNvPr id="8" name="Picture 7">
            <a:extLst>
              <a:ext uri="{FF2B5EF4-FFF2-40B4-BE49-F238E27FC236}">
                <a16:creationId xmlns:a16="http://schemas.microsoft.com/office/drawing/2014/main" id="{E47A6AA4-51A0-195C-EA32-D688C0DBFD8E}"/>
              </a:ext>
            </a:extLst>
          </p:cNvPr>
          <p:cNvPicPr>
            <a:picLocks noChangeAspect="1"/>
          </p:cNvPicPr>
          <p:nvPr/>
        </p:nvPicPr>
        <p:blipFill rotWithShape="1">
          <a:blip r:embed="rId4"/>
          <a:srcRect r="52815" b="45576"/>
          <a:stretch/>
        </p:blipFill>
        <p:spPr>
          <a:xfrm>
            <a:off x="2382081" y="104061"/>
            <a:ext cx="6735794" cy="4370227"/>
          </a:xfrm>
          <a:prstGeom prst="rect">
            <a:avLst/>
          </a:prstGeom>
        </p:spPr>
      </p:pic>
      <p:pic>
        <p:nvPicPr>
          <p:cNvPr id="5" name="Recorded Sound">
            <a:hlinkClick r:id="" action="ppaction://media"/>
            <a:extLst>
              <a:ext uri="{FF2B5EF4-FFF2-40B4-BE49-F238E27FC236}">
                <a16:creationId xmlns:a16="http://schemas.microsoft.com/office/drawing/2014/main" id="{181FBDD1-F3FF-25F0-03A7-367284F924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89884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3CB2-91AA-9A76-DA30-792DEF8C6DAC}"/>
              </a:ext>
            </a:extLst>
          </p:cNvPr>
          <p:cNvSpPr>
            <a:spLocks noGrp="1"/>
          </p:cNvSpPr>
          <p:nvPr>
            <p:ph type="title"/>
          </p:nvPr>
        </p:nvSpPr>
        <p:spPr>
          <a:xfrm>
            <a:off x="643464" y="1570445"/>
            <a:ext cx="3517567" cy="755467"/>
          </a:xfrm>
        </p:spPr>
        <p:txBody>
          <a:bodyPr>
            <a:normAutofit fontScale="90000"/>
          </a:bodyPr>
          <a:lstStyle/>
          <a:p>
            <a:r>
              <a:rPr lang="en-IN" dirty="0"/>
              <a:t>Limitations of our Work -</a:t>
            </a:r>
          </a:p>
        </p:txBody>
      </p:sp>
      <p:sp>
        <p:nvSpPr>
          <p:cNvPr id="3" name="Content Placeholder 2">
            <a:extLst>
              <a:ext uri="{FF2B5EF4-FFF2-40B4-BE49-F238E27FC236}">
                <a16:creationId xmlns:a16="http://schemas.microsoft.com/office/drawing/2014/main" id="{EE0E3A88-6982-FDCA-1F81-E32196F501C3}"/>
              </a:ext>
            </a:extLst>
          </p:cNvPr>
          <p:cNvSpPr>
            <a:spLocks noGrp="1"/>
          </p:cNvSpPr>
          <p:nvPr>
            <p:ph idx="1"/>
          </p:nvPr>
        </p:nvSpPr>
        <p:spPr>
          <a:xfrm>
            <a:off x="5310938" y="717006"/>
            <a:ext cx="5928344" cy="3463110"/>
          </a:xfrm>
        </p:spPr>
        <p:txBody>
          <a:bodyPr/>
          <a:lstStyle/>
          <a:p>
            <a:r>
              <a:rPr lang="en-IN" dirty="0"/>
              <a:t>– The working of this project would become a tedious task for the working on identical twins or we can say that the proposed idea will not work for two identical twins.</a:t>
            </a:r>
          </a:p>
          <a:p>
            <a:r>
              <a:rPr lang="en-IN" dirty="0"/>
              <a:t> – In the system, scanning of genuine person is done using camera, so sometimes it may take large amount of time for configuring the genuine identity due to the lack of server issue or the failure of the database. </a:t>
            </a:r>
          </a:p>
          <a:p>
            <a:r>
              <a:rPr lang="en-IN" dirty="0"/>
              <a:t>– Unable to recognize face with different angles, image quality, size and light intensity. </a:t>
            </a:r>
          </a:p>
        </p:txBody>
      </p:sp>
      <p:sp>
        <p:nvSpPr>
          <p:cNvPr id="4" name="Text Placeholder 3">
            <a:extLst>
              <a:ext uri="{FF2B5EF4-FFF2-40B4-BE49-F238E27FC236}">
                <a16:creationId xmlns:a16="http://schemas.microsoft.com/office/drawing/2014/main" id="{1B28EE3E-C9B0-2804-040B-E35A6757B585}"/>
              </a:ext>
            </a:extLst>
          </p:cNvPr>
          <p:cNvSpPr>
            <a:spLocks noGrp="1"/>
          </p:cNvSpPr>
          <p:nvPr>
            <p:ph type="body" sz="half" idx="2"/>
          </p:nvPr>
        </p:nvSpPr>
        <p:spPr>
          <a:xfrm>
            <a:off x="643464" y="2790501"/>
            <a:ext cx="3517567" cy="3064505"/>
          </a:xfrm>
        </p:spPr>
        <p:txBody>
          <a:bodyPr/>
          <a:lstStyle/>
          <a:p>
            <a:endParaRPr lang="en-IN"/>
          </a:p>
        </p:txBody>
      </p:sp>
      <p:pic>
        <p:nvPicPr>
          <p:cNvPr id="6" name="Picture 5">
            <a:extLst>
              <a:ext uri="{FF2B5EF4-FFF2-40B4-BE49-F238E27FC236}">
                <a16:creationId xmlns:a16="http://schemas.microsoft.com/office/drawing/2014/main" id="{5F0B1F90-8374-609D-A453-B33EB8FBAE93}"/>
              </a:ext>
            </a:extLst>
          </p:cNvPr>
          <p:cNvPicPr>
            <a:picLocks noChangeAspect="1"/>
          </p:cNvPicPr>
          <p:nvPr/>
        </p:nvPicPr>
        <p:blipFill rotWithShape="1">
          <a:blip r:embed="rId4"/>
          <a:srcRect l="61858" t="48890" r="16214" b="22412"/>
          <a:stretch/>
        </p:blipFill>
        <p:spPr>
          <a:xfrm>
            <a:off x="593542" y="2867001"/>
            <a:ext cx="3567489" cy="2626230"/>
          </a:xfrm>
          <a:prstGeom prst="rect">
            <a:avLst/>
          </a:prstGeom>
        </p:spPr>
      </p:pic>
      <p:pic>
        <p:nvPicPr>
          <p:cNvPr id="5" name="Recorded Sound">
            <a:hlinkClick r:id="" action="ppaction://media"/>
            <a:extLst>
              <a:ext uri="{FF2B5EF4-FFF2-40B4-BE49-F238E27FC236}">
                <a16:creationId xmlns:a16="http://schemas.microsoft.com/office/drawing/2014/main" id="{46A1DF38-3B25-B5F5-20BA-8489BB1121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2054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Page_01">
            <a:extLst>
              <a:ext uri="{FF2B5EF4-FFF2-40B4-BE49-F238E27FC236}">
                <a16:creationId xmlns:a16="http://schemas.microsoft.com/office/drawing/2014/main" id="{7C618E5A-1704-6045-AD77-8CA582E1E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2977" y="130628"/>
            <a:ext cx="8306045" cy="467215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Mailbox">
            <a:extLst>
              <a:ext uri="{FF2B5EF4-FFF2-40B4-BE49-F238E27FC236}">
                <a16:creationId xmlns:a16="http://schemas.microsoft.com/office/drawing/2014/main" id="{801F7C5F-EBE8-3826-88FD-32A9BEAF52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789" y="4974771"/>
            <a:ext cx="914400" cy="914400"/>
          </a:xfrm>
          <a:prstGeom prst="rect">
            <a:avLst/>
          </a:prstGeom>
        </p:spPr>
      </p:pic>
      <p:sp>
        <p:nvSpPr>
          <p:cNvPr id="4" name="TextBox 3">
            <a:extLst>
              <a:ext uri="{FF2B5EF4-FFF2-40B4-BE49-F238E27FC236}">
                <a16:creationId xmlns:a16="http://schemas.microsoft.com/office/drawing/2014/main" id="{7882F2F9-CF97-66DB-5594-D437B583764F}"/>
              </a:ext>
            </a:extLst>
          </p:cNvPr>
          <p:cNvSpPr txBox="1"/>
          <p:nvPr/>
        </p:nvSpPr>
        <p:spPr>
          <a:xfrm>
            <a:off x="1820090" y="5072742"/>
            <a:ext cx="4275909" cy="646331"/>
          </a:xfrm>
          <a:prstGeom prst="rect">
            <a:avLst/>
          </a:prstGeom>
          <a:noFill/>
        </p:spPr>
        <p:txBody>
          <a:bodyPr wrap="square" rtlCol="0">
            <a:spAutoFit/>
          </a:bodyPr>
          <a:lstStyle/>
          <a:p>
            <a:pPr marL="285750" indent="-285750">
              <a:buFontTx/>
              <a:buChar char="-"/>
            </a:pPr>
            <a:r>
              <a:rPr lang="en-IN" dirty="0">
                <a:hlinkClick r:id="rId7"/>
              </a:rPr>
              <a:t>suryanshb123@gmail.com</a:t>
            </a:r>
            <a:endParaRPr lang="en-IN" dirty="0"/>
          </a:p>
          <a:p>
            <a:pPr marL="285750" indent="-285750">
              <a:buFontTx/>
              <a:buChar char="-"/>
            </a:pPr>
            <a:r>
              <a:rPr lang="en-IN" dirty="0">
                <a:hlinkClick r:id="rId8"/>
              </a:rPr>
              <a:t>priyamgupta731@gmail.com</a:t>
            </a:r>
            <a:endParaRPr lang="en-IN" dirty="0"/>
          </a:p>
        </p:txBody>
      </p:sp>
      <p:pic>
        <p:nvPicPr>
          <p:cNvPr id="6" name="Graphic 5" descr="Employee badge">
            <a:extLst>
              <a:ext uri="{FF2B5EF4-FFF2-40B4-BE49-F238E27FC236}">
                <a16:creationId xmlns:a16="http://schemas.microsoft.com/office/drawing/2014/main" id="{D9B6ADF5-B329-7544-7A23-138FBF71A2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5700" y="4938707"/>
            <a:ext cx="914400" cy="914400"/>
          </a:xfrm>
          <a:prstGeom prst="rect">
            <a:avLst/>
          </a:prstGeom>
        </p:spPr>
      </p:pic>
      <p:sp>
        <p:nvSpPr>
          <p:cNvPr id="8" name="TextBox 7">
            <a:extLst>
              <a:ext uri="{FF2B5EF4-FFF2-40B4-BE49-F238E27FC236}">
                <a16:creationId xmlns:a16="http://schemas.microsoft.com/office/drawing/2014/main" id="{A0E3F220-1D3B-E82F-B012-A34B2EA89410}"/>
              </a:ext>
            </a:extLst>
          </p:cNvPr>
          <p:cNvSpPr txBox="1"/>
          <p:nvPr/>
        </p:nvSpPr>
        <p:spPr>
          <a:xfrm>
            <a:off x="7067004" y="5072741"/>
            <a:ext cx="4275909" cy="646331"/>
          </a:xfrm>
          <a:prstGeom prst="rect">
            <a:avLst/>
          </a:prstGeom>
          <a:noFill/>
        </p:spPr>
        <p:txBody>
          <a:bodyPr wrap="square" rtlCol="0">
            <a:spAutoFit/>
          </a:bodyPr>
          <a:lstStyle/>
          <a:p>
            <a:pPr marL="285750" indent="-285750">
              <a:buFontTx/>
              <a:buChar char="-"/>
            </a:pPr>
            <a:r>
              <a:rPr lang="en-IN" dirty="0"/>
              <a:t>Suryansh Baranwal - 10400118046</a:t>
            </a:r>
          </a:p>
          <a:p>
            <a:pPr marL="285750" indent="-285750">
              <a:buFontTx/>
              <a:buChar char="-"/>
            </a:pPr>
            <a:r>
              <a:rPr lang="en-IN" dirty="0" err="1"/>
              <a:t>Priyam</a:t>
            </a:r>
            <a:r>
              <a:rPr lang="en-IN" dirty="0"/>
              <a:t> Gupta - 10400118103</a:t>
            </a:r>
          </a:p>
        </p:txBody>
      </p:sp>
      <p:pic>
        <p:nvPicPr>
          <p:cNvPr id="2" name="Recorded Sound">
            <a:hlinkClick r:id="" action="ppaction://media"/>
            <a:extLst>
              <a:ext uri="{FF2B5EF4-FFF2-40B4-BE49-F238E27FC236}">
                <a16:creationId xmlns:a16="http://schemas.microsoft.com/office/drawing/2014/main" id="{439012C4-B956-04B1-9FC4-5F3420C2A6B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709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4481-7BCC-0824-2B1C-4EA489587C20}"/>
              </a:ext>
            </a:extLst>
          </p:cNvPr>
          <p:cNvSpPr>
            <a:spLocks noGrp="1"/>
          </p:cNvSpPr>
          <p:nvPr>
            <p:ph type="title"/>
          </p:nvPr>
        </p:nvSpPr>
        <p:spPr/>
        <p:txBody>
          <a:bodyPr/>
          <a:lstStyle/>
          <a:p>
            <a:r>
              <a:rPr lang="en-IN" dirty="0"/>
              <a:t>INTRODUCTION - </a:t>
            </a:r>
          </a:p>
        </p:txBody>
      </p:sp>
      <p:sp>
        <p:nvSpPr>
          <p:cNvPr id="3" name="Content Placeholder 2">
            <a:extLst>
              <a:ext uri="{FF2B5EF4-FFF2-40B4-BE49-F238E27FC236}">
                <a16:creationId xmlns:a16="http://schemas.microsoft.com/office/drawing/2014/main" id="{EF8014E0-4D02-FF67-99FC-AAAA3993AE91}"/>
              </a:ext>
            </a:extLst>
          </p:cNvPr>
          <p:cNvSpPr>
            <a:spLocks noGrp="1"/>
          </p:cNvSpPr>
          <p:nvPr>
            <p:ph idx="1"/>
          </p:nvPr>
        </p:nvSpPr>
        <p:spPr/>
        <p:txBody>
          <a:bodyPr>
            <a:normAutofit fontScale="92500" lnSpcReduction="20000"/>
          </a:bodyPr>
          <a:lstStyle/>
          <a:p>
            <a:r>
              <a:rPr lang="en-IN" dirty="0"/>
              <a:t>Attendance plays an important role in any organisation whether it be educational institutions or companies. So it is very important to keep record of the attendance. The problem arises when one has to manually take the attendance which is not only time consuming but exhausting as well. So an automatic attendance system can solve such problem. </a:t>
            </a:r>
          </a:p>
          <a:p>
            <a:r>
              <a:rPr lang="en-IN" dirty="0"/>
              <a:t>Basically, there are two kinds of system: </a:t>
            </a:r>
          </a:p>
          <a:p>
            <a:r>
              <a:rPr lang="en-IN" dirty="0"/>
              <a:t>1) Manual Attendance System (MAS)</a:t>
            </a:r>
          </a:p>
          <a:p>
            <a:r>
              <a:rPr lang="en-IN" dirty="0"/>
              <a:t> 2) Automated Attendance System (AAS)</a:t>
            </a:r>
          </a:p>
          <a:p>
            <a:r>
              <a:rPr lang="en-IN" dirty="0"/>
              <a:t>We used a method invented in 2005 called Histogram of Oriented Gradients (HOG) for face detection. For identifying the name of person simple linear SVM Classifier is used. All we need to do is train a classifier that can take in the measurements from a new test image and tells which known person is the closest match. The result is the name of person which is used to mark attendance.</a:t>
            </a:r>
          </a:p>
        </p:txBody>
      </p:sp>
      <p:pic>
        <p:nvPicPr>
          <p:cNvPr id="4" name="Recorded Sound">
            <a:hlinkClick r:id="" action="ppaction://media"/>
            <a:extLst>
              <a:ext uri="{FF2B5EF4-FFF2-40B4-BE49-F238E27FC236}">
                <a16:creationId xmlns:a16="http://schemas.microsoft.com/office/drawing/2014/main" id="{72D0F47B-72E3-FDB3-2B38-372A22672B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4153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05C0-07B1-5883-DC46-59892E63F888}"/>
              </a:ext>
            </a:extLst>
          </p:cNvPr>
          <p:cNvSpPr>
            <a:spLocks noGrp="1"/>
          </p:cNvSpPr>
          <p:nvPr>
            <p:ph type="title"/>
          </p:nvPr>
        </p:nvSpPr>
        <p:spPr>
          <a:xfrm>
            <a:off x="602572" y="750445"/>
            <a:ext cx="3288454" cy="896110"/>
          </a:xfrm>
        </p:spPr>
        <p:txBody>
          <a:bodyPr/>
          <a:lstStyle/>
          <a:p>
            <a:r>
              <a:rPr lang="en-IN" dirty="0"/>
              <a:t>Login Page -</a:t>
            </a:r>
          </a:p>
        </p:txBody>
      </p:sp>
      <p:pic>
        <p:nvPicPr>
          <p:cNvPr id="6" name="Content Placeholder 5">
            <a:extLst>
              <a:ext uri="{FF2B5EF4-FFF2-40B4-BE49-F238E27FC236}">
                <a16:creationId xmlns:a16="http://schemas.microsoft.com/office/drawing/2014/main" id="{A51AFBFE-560D-1AAF-08F6-A1AF8AF4EBA6}"/>
              </a:ext>
            </a:extLst>
          </p:cNvPr>
          <p:cNvPicPr>
            <a:picLocks noGrp="1" noChangeAspect="1"/>
          </p:cNvPicPr>
          <p:nvPr>
            <p:ph idx="1"/>
          </p:nvPr>
        </p:nvPicPr>
        <p:blipFill rotWithShape="1">
          <a:blip r:embed="rId4"/>
          <a:srcRect l="42440" t="30746" r="34341" b="30392"/>
          <a:stretch/>
        </p:blipFill>
        <p:spPr>
          <a:xfrm>
            <a:off x="420625" y="2176909"/>
            <a:ext cx="3864680" cy="3638675"/>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4DA392A8-C2C3-BA20-8B60-1117937116A2}"/>
              </a:ext>
            </a:extLst>
          </p:cNvPr>
          <p:cNvSpPr>
            <a:spLocks noGrp="1"/>
          </p:cNvSpPr>
          <p:nvPr>
            <p:ph type="body" sz="half" idx="2"/>
          </p:nvPr>
        </p:nvSpPr>
        <p:spPr>
          <a:xfrm>
            <a:off x="5184648" y="621792"/>
            <a:ext cx="6404780" cy="2514600"/>
          </a:xfrm>
        </p:spPr>
        <p:txBody>
          <a:bodyPr>
            <a:normAutofit/>
          </a:bodyPr>
          <a:lstStyle/>
          <a:p>
            <a:pPr algn="l"/>
            <a:r>
              <a:rPr lang="en-IN" b="0" i="0" dirty="0">
                <a:solidFill>
                  <a:schemeClr val="tx1">
                    <a:lumMod val="85000"/>
                    <a:lumOff val="15000"/>
                  </a:schemeClr>
                </a:solidFill>
                <a:effectLst/>
              </a:rPr>
              <a:t>What is the purpose of login form?</a:t>
            </a:r>
          </a:p>
          <a:p>
            <a:pPr algn="l"/>
            <a:r>
              <a:rPr lang="en-IN" b="0" i="0" dirty="0">
                <a:solidFill>
                  <a:schemeClr val="tx1">
                    <a:lumMod val="85000"/>
                    <a:lumOff val="15000"/>
                  </a:schemeClr>
                </a:solidFill>
                <a:effectLst/>
              </a:rPr>
              <a:t>A Login form is used </a:t>
            </a:r>
            <a:r>
              <a:rPr lang="en-IN" b="1" i="0" dirty="0">
                <a:solidFill>
                  <a:schemeClr val="tx1">
                    <a:lumMod val="85000"/>
                    <a:lumOff val="15000"/>
                  </a:schemeClr>
                </a:solidFill>
                <a:effectLst/>
              </a:rPr>
              <a:t>to enter authentication credentials to access a restricted page or form</a:t>
            </a:r>
            <a:r>
              <a:rPr lang="en-IN" b="0" i="0" dirty="0">
                <a:solidFill>
                  <a:schemeClr val="tx1">
                    <a:lumMod val="85000"/>
                    <a:lumOff val="15000"/>
                  </a:schemeClr>
                </a:solidFill>
                <a:effectLst/>
              </a:rPr>
              <a:t>. The login form contains a field for the username and another for the password. When the login form is submitted its underlying code checks that the credentials are authentic, giving the user can access the restricted page.</a:t>
            </a:r>
          </a:p>
          <a:p>
            <a:endParaRPr lang="en-IN" dirty="0"/>
          </a:p>
        </p:txBody>
      </p:sp>
      <p:sp>
        <p:nvSpPr>
          <p:cNvPr id="7" name="Text Placeholder 3">
            <a:extLst>
              <a:ext uri="{FF2B5EF4-FFF2-40B4-BE49-F238E27FC236}">
                <a16:creationId xmlns:a16="http://schemas.microsoft.com/office/drawing/2014/main" id="{BB19F06F-BE64-9D3B-2D3B-40860DE3B3E7}"/>
              </a:ext>
            </a:extLst>
          </p:cNvPr>
          <p:cNvSpPr txBox="1">
            <a:spLocks/>
          </p:cNvSpPr>
          <p:nvPr/>
        </p:nvSpPr>
        <p:spPr>
          <a:xfrm>
            <a:off x="5184648" y="3429000"/>
            <a:ext cx="6404780" cy="251460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l"/>
            <a:r>
              <a:rPr lang="en-IN" b="0" i="0" dirty="0">
                <a:solidFill>
                  <a:schemeClr val="tx1">
                    <a:lumMod val="85000"/>
                    <a:lumOff val="15000"/>
                  </a:schemeClr>
                </a:solidFill>
                <a:effectLst/>
              </a:rPr>
              <a:t>Which method is used with login form?</a:t>
            </a:r>
          </a:p>
          <a:p>
            <a:pPr algn="l"/>
            <a:r>
              <a:rPr lang="en-IN" b="0" i="0" dirty="0">
                <a:solidFill>
                  <a:schemeClr val="tx1">
                    <a:lumMod val="85000"/>
                    <a:lumOff val="15000"/>
                  </a:schemeClr>
                </a:solidFill>
                <a:effectLst/>
              </a:rPr>
              <a:t>For login request we should use </a:t>
            </a:r>
            <a:r>
              <a:rPr lang="en-IN" b="1" i="0" dirty="0">
                <a:solidFill>
                  <a:schemeClr val="tx1">
                    <a:lumMod val="85000"/>
                    <a:lumOff val="15000"/>
                  </a:schemeClr>
                </a:solidFill>
                <a:effectLst/>
              </a:rPr>
              <a:t>POST method</a:t>
            </a:r>
            <a:r>
              <a:rPr lang="en-IN" b="0" i="0" dirty="0">
                <a:solidFill>
                  <a:schemeClr val="tx1">
                    <a:lumMod val="85000"/>
                    <a:lumOff val="15000"/>
                  </a:schemeClr>
                </a:solidFill>
                <a:effectLst/>
              </a:rPr>
              <a:t>. Because our login data is secure which needs security. When use POST method the data is sent to server in a bundle. But in GET method data is sent to the server followed by the </a:t>
            </a:r>
            <a:r>
              <a:rPr lang="en-IN" b="0" i="0" dirty="0" err="1">
                <a:solidFill>
                  <a:schemeClr val="tx1">
                    <a:lumMod val="85000"/>
                    <a:lumOff val="15000"/>
                  </a:schemeClr>
                </a:solidFill>
                <a:effectLst/>
              </a:rPr>
              <a:t>url</a:t>
            </a:r>
            <a:r>
              <a:rPr lang="en-IN" b="0" i="0" dirty="0">
                <a:solidFill>
                  <a:schemeClr val="tx1">
                    <a:lumMod val="85000"/>
                    <a:lumOff val="15000"/>
                  </a:schemeClr>
                </a:solidFill>
                <a:effectLst/>
              </a:rPr>
              <a:t> like append with </a:t>
            </a:r>
            <a:r>
              <a:rPr lang="en-IN" b="0" i="0" dirty="0" err="1">
                <a:solidFill>
                  <a:schemeClr val="tx1">
                    <a:lumMod val="85000"/>
                    <a:lumOff val="15000"/>
                  </a:schemeClr>
                </a:solidFill>
                <a:effectLst/>
              </a:rPr>
              <a:t>url</a:t>
            </a:r>
            <a:r>
              <a:rPr lang="en-IN" b="0" i="0" dirty="0">
                <a:solidFill>
                  <a:schemeClr val="tx1">
                    <a:lumMod val="85000"/>
                    <a:lumOff val="15000"/>
                  </a:schemeClr>
                </a:solidFill>
                <a:effectLst/>
              </a:rPr>
              <a:t> request which will be seen to everyone.</a:t>
            </a:r>
          </a:p>
          <a:p>
            <a:endParaRPr lang="en-IN" dirty="0"/>
          </a:p>
        </p:txBody>
      </p:sp>
      <p:pic>
        <p:nvPicPr>
          <p:cNvPr id="5" name="Recorded Sound">
            <a:hlinkClick r:id="" action="ppaction://media"/>
            <a:extLst>
              <a:ext uri="{FF2B5EF4-FFF2-40B4-BE49-F238E27FC236}">
                <a16:creationId xmlns:a16="http://schemas.microsoft.com/office/drawing/2014/main" id="{312A66BD-9C6F-4B16-3B5C-8BD5D4F5B4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76163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525DDE-8C58-2381-682F-5C70E62591C8}"/>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4DF538DD-2EC3-5EC6-4E48-6DB68B7F56E1}"/>
              </a:ext>
            </a:extLst>
          </p:cNvPr>
          <p:cNvSpPr>
            <a:spLocks noGrp="1"/>
          </p:cNvSpPr>
          <p:nvPr>
            <p:ph type="body" sz="half" idx="2"/>
          </p:nvPr>
        </p:nvSpPr>
        <p:spPr>
          <a:xfrm>
            <a:off x="0" y="5674407"/>
            <a:ext cx="12079223" cy="1052229"/>
          </a:xfrm>
        </p:spPr>
        <p:txBody>
          <a:bodyPr>
            <a:normAutofit lnSpcReduction="10000"/>
          </a:bodyPr>
          <a:lstStyle/>
          <a:p>
            <a:pPr>
              <a:lnSpc>
                <a:spcPct val="100000"/>
              </a:lnSpc>
              <a:spcAft>
                <a:spcPts val="0"/>
              </a:spcAft>
            </a:pPr>
            <a:r>
              <a:rPr lang="en-IN" dirty="0"/>
              <a:t>GUI of Our Model –</a:t>
            </a:r>
          </a:p>
          <a:p>
            <a:pPr>
              <a:lnSpc>
                <a:spcPct val="100000"/>
              </a:lnSpc>
              <a:spcAft>
                <a:spcPts val="0"/>
              </a:spcAft>
            </a:pPr>
            <a:r>
              <a:rPr lang="en-IN" dirty="0"/>
              <a:t>We have designed our interface by using a frontend designing module of Python named </a:t>
            </a:r>
            <a:r>
              <a:rPr lang="en-IN" dirty="0" err="1"/>
              <a:t>Tkinter</a:t>
            </a:r>
            <a:r>
              <a:rPr lang="en-IN" dirty="0"/>
              <a:t>.</a:t>
            </a:r>
          </a:p>
          <a:p>
            <a:pPr>
              <a:lnSpc>
                <a:spcPct val="100000"/>
              </a:lnSpc>
              <a:spcAft>
                <a:spcPts val="0"/>
              </a:spcAft>
            </a:pPr>
            <a:r>
              <a:rPr lang="en-IN" dirty="0"/>
              <a:t>Reason behind using this is its simplicity to use and high performing features and is also easy to integrate with other modules.</a:t>
            </a:r>
          </a:p>
        </p:txBody>
      </p:sp>
      <p:sp>
        <p:nvSpPr>
          <p:cNvPr id="12" name="Picture Placeholder 11">
            <a:extLst>
              <a:ext uri="{FF2B5EF4-FFF2-40B4-BE49-F238E27FC236}">
                <a16:creationId xmlns:a16="http://schemas.microsoft.com/office/drawing/2014/main" id="{F7CC9FE3-0CE5-7721-A20E-3C5E3A5F1F0D}"/>
              </a:ext>
            </a:extLst>
          </p:cNvPr>
          <p:cNvSpPr>
            <a:spLocks noGrp="1"/>
          </p:cNvSpPr>
          <p:nvPr>
            <p:ph type="pic" idx="1"/>
          </p:nvPr>
        </p:nvSpPr>
        <p:spPr>
          <a:xfrm>
            <a:off x="15" y="0"/>
            <a:ext cx="12191985" cy="5543044"/>
          </a:xfrm>
        </p:spPr>
      </p:sp>
      <p:pic>
        <p:nvPicPr>
          <p:cNvPr id="14" name="Picture 13">
            <a:extLst>
              <a:ext uri="{FF2B5EF4-FFF2-40B4-BE49-F238E27FC236}">
                <a16:creationId xmlns:a16="http://schemas.microsoft.com/office/drawing/2014/main" id="{B893B28B-B0F2-F1EA-4C6C-0A2DE4AE975E}"/>
              </a:ext>
            </a:extLst>
          </p:cNvPr>
          <p:cNvPicPr>
            <a:picLocks noChangeAspect="1"/>
          </p:cNvPicPr>
          <p:nvPr/>
        </p:nvPicPr>
        <p:blipFill rotWithShape="1">
          <a:blip r:embed="rId4"/>
          <a:srcRect t="3333"/>
          <a:stretch/>
        </p:blipFill>
        <p:spPr>
          <a:xfrm>
            <a:off x="1240535" y="131363"/>
            <a:ext cx="9710929" cy="5280318"/>
          </a:xfrm>
          <a:prstGeom prst="rect">
            <a:avLst/>
          </a:prstGeom>
          <a:ln>
            <a:noFill/>
          </a:ln>
          <a:effectLst>
            <a:outerShdw blurRad="190500" algn="tl" rotWithShape="0">
              <a:srgbClr val="000000">
                <a:alpha val="70000"/>
              </a:srgbClr>
            </a:outerShdw>
          </a:effectLst>
        </p:spPr>
      </p:pic>
      <p:pic>
        <p:nvPicPr>
          <p:cNvPr id="2" name="Recorded Sound">
            <a:hlinkClick r:id="" action="ppaction://media"/>
            <a:extLst>
              <a:ext uri="{FF2B5EF4-FFF2-40B4-BE49-F238E27FC236}">
                <a16:creationId xmlns:a16="http://schemas.microsoft.com/office/drawing/2014/main" id="{73651B0B-A881-E221-D314-AE3BF65C8C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88789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F46A-BE3D-A56C-2C1F-7C55CEEB3BF8}"/>
              </a:ext>
            </a:extLst>
          </p:cNvPr>
          <p:cNvSpPr>
            <a:spLocks noGrp="1"/>
          </p:cNvSpPr>
          <p:nvPr>
            <p:ph type="title"/>
          </p:nvPr>
        </p:nvSpPr>
        <p:spPr>
          <a:xfrm>
            <a:off x="1219200" y="1166168"/>
            <a:ext cx="8438606" cy="566837"/>
          </a:xfrm>
        </p:spPr>
        <p:txBody>
          <a:bodyPr>
            <a:normAutofit fontScale="90000"/>
          </a:bodyPr>
          <a:lstStyle/>
          <a:p>
            <a:r>
              <a:rPr lang="en-IN" dirty="0"/>
              <a:t>Proposed System -</a:t>
            </a:r>
          </a:p>
        </p:txBody>
      </p:sp>
      <p:sp>
        <p:nvSpPr>
          <p:cNvPr id="3" name="Content Placeholder 2">
            <a:extLst>
              <a:ext uri="{FF2B5EF4-FFF2-40B4-BE49-F238E27FC236}">
                <a16:creationId xmlns:a16="http://schemas.microsoft.com/office/drawing/2014/main" id="{961F4FAA-8F61-8B3D-CA40-2A01D7F7A592}"/>
              </a:ext>
            </a:extLst>
          </p:cNvPr>
          <p:cNvSpPr>
            <a:spLocks noGrp="1"/>
          </p:cNvSpPr>
          <p:nvPr>
            <p:ph idx="1"/>
          </p:nvPr>
        </p:nvSpPr>
        <p:spPr>
          <a:xfrm>
            <a:off x="1097280" y="2108201"/>
            <a:ext cx="5608320" cy="3760891"/>
          </a:xfrm>
        </p:spPr>
        <p:txBody>
          <a:bodyPr>
            <a:noAutofit/>
          </a:bodyPr>
          <a:lstStyle/>
          <a:p>
            <a:pPr>
              <a:spcBef>
                <a:spcPts val="600"/>
              </a:spcBef>
              <a:spcAft>
                <a:spcPts val="0"/>
              </a:spcAft>
            </a:pPr>
            <a:r>
              <a:rPr lang="en-IN" sz="1400" dirty="0"/>
              <a:t>The main task of our proposed system is to detect and recognize the image of the student and mark the attendance accordingly in the excel file. Also can capture the new entries if needed. Further our system can perform all the basic operations like create, read, delete, edit, search etc.</a:t>
            </a:r>
          </a:p>
          <a:p>
            <a:pPr>
              <a:spcBef>
                <a:spcPts val="600"/>
              </a:spcBef>
              <a:spcAft>
                <a:spcPts val="0"/>
              </a:spcAft>
            </a:pPr>
            <a:r>
              <a:rPr lang="en-IN" sz="1400" dirty="0"/>
              <a:t> The proposed system is divided into major 3 modules which are as follows: </a:t>
            </a:r>
          </a:p>
          <a:p>
            <a:pPr>
              <a:spcBef>
                <a:spcPts val="600"/>
              </a:spcBef>
              <a:spcAft>
                <a:spcPts val="0"/>
              </a:spcAft>
            </a:pPr>
            <a:r>
              <a:rPr lang="en-IN" sz="1400" b="1" dirty="0"/>
              <a:t>A. Admin Module </a:t>
            </a:r>
            <a:r>
              <a:rPr lang="en-IN" sz="1400" dirty="0"/>
              <a:t>In this module, one has to provide the login credentials which involves id and password which will be matched with the one that is stored in database. </a:t>
            </a:r>
          </a:p>
          <a:p>
            <a:pPr>
              <a:spcBef>
                <a:spcPts val="600"/>
              </a:spcBef>
              <a:spcAft>
                <a:spcPts val="0"/>
              </a:spcAft>
            </a:pPr>
            <a:r>
              <a:rPr lang="en-IN" sz="1400" b="1" dirty="0"/>
              <a:t>B. Student Detail </a:t>
            </a:r>
            <a:r>
              <a:rPr lang="en-IN" sz="1400" dirty="0"/>
              <a:t>Module Student details like enrolment , name etc can be edited, added, update, delete and can search student based on details. </a:t>
            </a:r>
          </a:p>
          <a:p>
            <a:pPr>
              <a:spcBef>
                <a:spcPts val="600"/>
              </a:spcBef>
              <a:spcAft>
                <a:spcPts val="0"/>
              </a:spcAft>
            </a:pPr>
            <a:r>
              <a:rPr lang="en-IN" sz="1400" b="1" dirty="0"/>
              <a:t>C. Attendance Module </a:t>
            </a:r>
            <a:r>
              <a:rPr lang="en-IN" sz="1400" dirty="0"/>
              <a:t>This will mark the attendance if the face of student match with the database else not. </a:t>
            </a:r>
          </a:p>
        </p:txBody>
      </p:sp>
      <p:pic>
        <p:nvPicPr>
          <p:cNvPr id="5" name="Picture 4">
            <a:extLst>
              <a:ext uri="{FF2B5EF4-FFF2-40B4-BE49-F238E27FC236}">
                <a16:creationId xmlns:a16="http://schemas.microsoft.com/office/drawing/2014/main" id="{7FDB1F84-4209-495A-612C-7CF78A07C417}"/>
              </a:ext>
            </a:extLst>
          </p:cNvPr>
          <p:cNvPicPr>
            <a:picLocks noChangeAspect="1"/>
          </p:cNvPicPr>
          <p:nvPr/>
        </p:nvPicPr>
        <p:blipFill rotWithShape="1">
          <a:blip r:embed="rId4"/>
          <a:srcRect l="42714" t="46603" r="20215" b="15555"/>
          <a:stretch/>
        </p:blipFill>
        <p:spPr>
          <a:xfrm>
            <a:off x="6792686" y="2108201"/>
            <a:ext cx="5217429" cy="3561806"/>
          </a:xfrm>
          <a:prstGeom prst="rect">
            <a:avLst/>
          </a:prstGeom>
          <a:ln>
            <a:noFill/>
          </a:ln>
          <a:effectLst>
            <a:outerShdw blurRad="190500" algn="tl" rotWithShape="0">
              <a:srgbClr val="000000">
                <a:alpha val="70000"/>
              </a:srgbClr>
            </a:outerShdw>
          </a:effectLst>
        </p:spPr>
      </p:pic>
      <p:pic>
        <p:nvPicPr>
          <p:cNvPr id="4" name="Recorded Sound">
            <a:hlinkClick r:id="" action="ppaction://media"/>
            <a:extLst>
              <a:ext uri="{FF2B5EF4-FFF2-40B4-BE49-F238E27FC236}">
                <a16:creationId xmlns:a16="http://schemas.microsoft.com/office/drawing/2014/main" id="{9FE4DEBC-BF0F-A3FE-BF76-E5C327E237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76061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07D2-5B14-4C2C-DABE-932489BFEA69}"/>
              </a:ext>
            </a:extLst>
          </p:cNvPr>
          <p:cNvSpPr>
            <a:spLocks noGrp="1"/>
          </p:cNvSpPr>
          <p:nvPr>
            <p:ph type="title"/>
          </p:nvPr>
        </p:nvSpPr>
        <p:spPr/>
        <p:txBody>
          <a:bodyPr/>
          <a:lstStyle/>
          <a:p>
            <a:r>
              <a:rPr lang="en-IN" dirty="0"/>
              <a:t>Work Flow - </a:t>
            </a:r>
          </a:p>
        </p:txBody>
      </p:sp>
      <p:sp>
        <p:nvSpPr>
          <p:cNvPr id="3" name="Content Placeholder 2">
            <a:extLst>
              <a:ext uri="{FF2B5EF4-FFF2-40B4-BE49-F238E27FC236}">
                <a16:creationId xmlns:a16="http://schemas.microsoft.com/office/drawing/2014/main" id="{E607EC46-2624-616E-65CB-E677D838374B}"/>
              </a:ext>
            </a:extLst>
          </p:cNvPr>
          <p:cNvSpPr>
            <a:spLocks noGrp="1"/>
          </p:cNvSpPr>
          <p:nvPr>
            <p:ph idx="1"/>
          </p:nvPr>
        </p:nvSpPr>
        <p:spPr>
          <a:xfrm>
            <a:off x="1097279" y="2108202"/>
            <a:ext cx="6078583" cy="3665582"/>
          </a:xfrm>
        </p:spPr>
        <p:txBody>
          <a:bodyPr>
            <a:normAutofit/>
          </a:bodyPr>
          <a:lstStyle/>
          <a:p>
            <a:r>
              <a:rPr lang="en-IN" sz="1600" dirty="0"/>
              <a:t>Face recognition is a computer technology being used in a variety of applications that identifies human faces in digital images. The most advanced face recognition method, which is also employed to authenticate users through ID verification services, works by pinpointing and measuring facial features from a given image.</a:t>
            </a:r>
          </a:p>
          <a:p>
            <a:r>
              <a:rPr lang="en-IN" sz="1600" dirty="0"/>
              <a:t>One of OpenCV’s goals is to provide a simple-to-use computer vision infrastructure that helps people build fairly sophisticated vision applications quickly. The primary technology behind Face recognition is OpenCV . The user stands in front of the camera keeping a minimum distance of 50cm and his image is taken as an input. The frontal faces are extracted from the image then save to the file. </a:t>
            </a:r>
          </a:p>
          <a:p>
            <a:endParaRPr lang="en-IN" dirty="0"/>
          </a:p>
        </p:txBody>
      </p:sp>
      <p:pic>
        <p:nvPicPr>
          <p:cNvPr id="5" name="Picture 4">
            <a:extLst>
              <a:ext uri="{FF2B5EF4-FFF2-40B4-BE49-F238E27FC236}">
                <a16:creationId xmlns:a16="http://schemas.microsoft.com/office/drawing/2014/main" id="{DC7D4B67-E8B5-789F-7736-8C5726B22951}"/>
              </a:ext>
            </a:extLst>
          </p:cNvPr>
          <p:cNvPicPr>
            <a:picLocks noChangeAspect="1"/>
          </p:cNvPicPr>
          <p:nvPr/>
        </p:nvPicPr>
        <p:blipFill rotWithShape="1">
          <a:blip r:embed="rId4"/>
          <a:srcRect l="50000" t="36572" r="27857" b="13015"/>
          <a:stretch/>
        </p:blipFill>
        <p:spPr>
          <a:xfrm>
            <a:off x="7515497" y="2097316"/>
            <a:ext cx="3082834" cy="3948017"/>
          </a:xfrm>
          <a:prstGeom prst="rect">
            <a:avLst/>
          </a:prstGeom>
          <a:ln>
            <a:noFill/>
          </a:ln>
          <a:effectLst>
            <a:outerShdw blurRad="190500" algn="tl" rotWithShape="0">
              <a:srgbClr val="000000">
                <a:alpha val="70000"/>
              </a:srgbClr>
            </a:outerShdw>
          </a:effectLst>
        </p:spPr>
      </p:pic>
      <p:pic>
        <p:nvPicPr>
          <p:cNvPr id="4" name="Recorded Sound">
            <a:hlinkClick r:id="" action="ppaction://media"/>
            <a:extLst>
              <a:ext uri="{FF2B5EF4-FFF2-40B4-BE49-F238E27FC236}">
                <a16:creationId xmlns:a16="http://schemas.microsoft.com/office/drawing/2014/main" id="{C4CF12E3-242B-F90A-49A4-C8CC25C4B6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7999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0E4B-2BBE-0650-663E-FEF8F5622417}"/>
              </a:ext>
            </a:extLst>
          </p:cNvPr>
          <p:cNvSpPr>
            <a:spLocks noGrp="1"/>
          </p:cNvSpPr>
          <p:nvPr>
            <p:ph type="title"/>
          </p:nvPr>
        </p:nvSpPr>
        <p:spPr>
          <a:xfrm>
            <a:off x="643464" y="307412"/>
            <a:ext cx="3517567" cy="2093975"/>
          </a:xfrm>
        </p:spPr>
        <p:txBody>
          <a:bodyPr/>
          <a:lstStyle/>
          <a:p>
            <a:r>
              <a:rPr lang="en-IN" dirty="0"/>
              <a:t>Approach -</a:t>
            </a:r>
          </a:p>
        </p:txBody>
      </p:sp>
      <p:sp>
        <p:nvSpPr>
          <p:cNvPr id="4" name="Text Placeholder 3">
            <a:extLst>
              <a:ext uri="{FF2B5EF4-FFF2-40B4-BE49-F238E27FC236}">
                <a16:creationId xmlns:a16="http://schemas.microsoft.com/office/drawing/2014/main" id="{0235983F-B44F-7022-DFE2-55531D2E3994}"/>
              </a:ext>
            </a:extLst>
          </p:cNvPr>
          <p:cNvSpPr>
            <a:spLocks noGrp="1"/>
          </p:cNvSpPr>
          <p:nvPr>
            <p:ph type="body" sz="half" idx="2"/>
          </p:nvPr>
        </p:nvSpPr>
        <p:spPr>
          <a:xfrm>
            <a:off x="643463" y="2694708"/>
            <a:ext cx="3517567" cy="3064505"/>
          </a:xfrm>
        </p:spPr>
        <p:txBody>
          <a:bodyPr>
            <a:normAutofit/>
          </a:bodyPr>
          <a:lstStyle/>
          <a:p>
            <a:r>
              <a:rPr lang="en-IN" sz="1600" dirty="0"/>
              <a:t>– Take an images from the webcam using Open CV. </a:t>
            </a:r>
          </a:p>
          <a:p>
            <a:r>
              <a:rPr lang="en-IN" sz="1600" dirty="0"/>
              <a:t>– The face recognition model detects the face and save it into the folder.</a:t>
            </a:r>
          </a:p>
          <a:p>
            <a:r>
              <a:rPr lang="en-IN" sz="1600" dirty="0"/>
              <a:t> – At the time of attendance it compares the current faces with the faces saved in the folder. – If the match is found attendance was marked. </a:t>
            </a:r>
          </a:p>
        </p:txBody>
      </p:sp>
      <p:sp>
        <p:nvSpPr>
          <p:cNvPr id="7" name="TextBox 6">
            <a:extLst>
              <a:ext uri="{FF2B5EF4-FFF2-40B4-BE49-F238E27FC236}">
                <a16:creationId xmlns:a16="http://schemas.microsoft.com/office/drawing/2014/main" id="{9E01385F-E380-676A-8E26-D45907CCFD1F}"/>
              </a:ext>
            </a:extLst>
          </p:cNvPr>
          <p:cNvSpPr txBox="1"/>
          <p:nvPr/>
        </p:nvSpPr>
        <p:spPr>
          <a:xfrm>
            <a:off x="5294811" y="4519749"/>
            <a:ext cx="6253725" cy="1815882"/>
          </a:xfrm>
          <a:prstGeom prst="rect">
            <a:avLst/>
          </a:prstGeom>
          <a:noFill/>
        </p:spPr>
        <p:txBody>
          <a:bodyPr wrap="square" rtlCol="0">
            <a:spAutoFit/>
          </a:bodyPr>
          <a:lstStyle/>
          <a:p>
            <a:r>
              <a:rPr lang="en-IN" sz="1600" dirty="0"/>
              <a:t>In this approach, a face recognition based automated attendance system is thoroughly described. The proposed approach provides a method to identify the individuals by comparing their input image obtained from image in folder. From this model we can recognize the faces of students and can mark their attendance automatically in real time without human intervention. The feasibility of the model can be increased if a cloud can be hired to store details.</a:t>
            </a:r>
          </a:p>
        </p:txBody>
      </p:sp>
      <p:pic>
        <p:nvPicPr>
          <p:cNvPr id="8" name="Picture 7">
            <a:extLst>
              <a:ext uri="{FF2B5EF4-FFF2-40B4-BE49-F238E27FC236}">
                <a16:creationId xmlns:a16="http://schemas.microsoft.com/office/drawing/2014/main" id="{11B65357-32D3-BA0F-8B9C-45979ABAE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277" y="501415"/>
            <a:ext cx="4456717" cy="4018334"/>
          </a:xfrm>
          <a:prstGeom prst="rect">
            <a:avLst/>
          </a:prstGeom>
        </p:spPr>
      </p:pic>
      <p:pic>
        <p:nvPicPr>
          <p:cNvPr id="9" name="Recorded Sound">
            <a:hlinkClick r:id="" action="ppaction://media"/>
            <a:extLst>
              <a:ext uri="{FF2B5EF4-FFF2-40B4-BE49-F238E27FC236}">
                <a16:creationId xmlns:a16="http://schemas.microsoft.com/office/drawing/2014/main" id="{51767AE5-A820-83D0-6657-C6F01FA489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01609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1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3A7A-4FDD-2984-4F98-E2DB344AF9BB}"/>
              </a:ext>
            </a:extLst>
          </p:cNvPr>
          <p:cNvSpPr>
            <a:spLocks noGrp="1"/>
          </p:cNvSpPr>
          <p:nvPr>
            <p:ph type="title"/>
          </p:nvPr>
        </p:nvSpPr>
        <p:spPr>
          <a:xfrm>
            <a:off x="643465" y="750445"/>
            <a:ext cx="3517567" cy="703215"/>
          </a:xfrm>
        </p:spPr>
        <p:txBody>
          <a:bodyPr/>
          <a:lstStyle/>
          <a:p>
            <a:r>
              <a:rPr lang="en-IN" dirty="0"/>
              <a:t>Take Image -</a:t>
            </a:r>
          </a:p>
        </p:txBody>
      </p:sp>
      <p:pic>
        <p:nvPicPr>
          <p:cNvPr id="6" name="Content Placeholder 5">
            <a:extLst>
              <a:ext uri="{FF2B5EF4-FFF2-40B4-BE49-F238E27FC236}">
                <a16:creationId xmlns:a16="http://schemas.microsoft.com/office/drawing/2014/main" id="{A4C70F52-EC3F-28C8-227A-888763740DD7}"/>
              </a:ext>
            </a:extLst>
          </p:cNvPr>
          <p:cNvPicPr>
            <a:picLocks noGrp="1" noChangeAspect="1"/>
          </p:cNvPicPr>
          <p:nvPr>
            <p:ph idx="1"/>
          </p:nvPr>
        </p:nvPicPr>
        <p:blipFill rotWithShape="1">
          <a:blip r:embed="rId4"/>
          <a:srcRect t="3170"/>
          <a:stretch/>
        </p:blipFill>
        <p:spPr>
          <a:xfrm>
            <a:off x="4914781" y="1227036"/>
            <a:ext cx="6982261" cy="4403927"/>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E91D36B0-7C39-B82F-F3E2-0A5D134067D7}"/>
              </a:ext>
            </a:extLst>
          </p:cNvPr>
          <p:cNvSpPr>
            <a:spLocks noGrp="1"/>
          </p:cNvSpPr>
          <p:nvPr>
            <p:ph type="body" sz="half" idx="2"/>
          </p:nvPr>
        </p:nvSpPr>
        <p:spPr>
          <a:xfrm>
            <a:off x="643465" y="1803587"/>
            <a:ext cx="3517567" cy="4536253"/>
          </a:xfrm>
        </p:spPr>
        <p:txBody>
          <a:bodyPr>
            <a:normAutofit fontScale="85000" lnSpcReduction="10000"/>
          </a:bodyPr>
          <a:lstStyle/>
          <a:p>
            <a:r>
              <a:rPr lang="en-IN" sz="2400" b="1" dirty="0"/>
              <a:t>Steps for Face Recognition </a:t>
            </a:r>
          </a:p>
          <a:p>
            <a:r>
              <a:rPr lang="en-IN" dirty="0"/>
              <a:t>– First, look at a picture and find all the faces in it. </a:t>
            </a:r>
          </a:p>
          <a:p>
            <a:r>
              <a:rPr lang="en-IN" dirty="0"/>
              <a:t>– Second, focus on each face and be able to understand that even if a face is turned in a weird direction or in bad lighting, it is still the same person. </a:t>
            </a:r>
          </a:p>
          <a:p>
            <a:r>
              <a:rPr lang="en-IN" dirty="0"/>
              <a:t>– Third, be able to pick out unique features of the face that you can use to tell it apart from other people - like how big the eyes are, how long the face is, etc. </a:t>
            </a:r>
          </a:p>
          <a:p>
            <a:r>
              <a:rPr lang="en-IN" dirty="0"/>
              <a:t>– Finally, compare the unique features of that face to all the people you already know to determine the person’s name. </a:t>
            </a:r>
          </a:p>
        </p:txBody>
      </p:sp>
      <p:pic>
        <p:nvPicPr>
          <p:cNvPr id="8" name="Picture 7">
            <a:extLst>
              <a:ext uri="{FF2B5EF4-FFF2-40B4-BE49-F238E27FC236}">
                <a16:creationId xmlns:a16="http://schemas.microsoft.com/office/drawing/2014/main" id="{B8219A98-91FE-E58A-053C-FF257E200757}"/>
              </a:ext>
            </a:extLst>
          </p:cNvPr>
          <p:cNvPicPr>
            <a:picLocks noChangeAspect="1"/>
          </p:cNvPicPr>
          <p:nvPr/>
        </p:nvPicPr>
        <p:blipFill rotWithShape="1">
          <a:blip r:embed="rId4"/>
          <a:srcRect l="6643" t="10943" r="43428" b="17892"/>
          <a:stretch/>
        </p:blipFill>
        <p:spPr>
          <a:xfrm>
            <a:off x="5373189" y="1567544"/>
            <a:ext cx="4062344" cy="3257005"/>
          </a:xfrm>
          <a:prstGeom prst="rect">
            <a:avLst/>
          </a:prstGeom>
          <a:ln>
            <a:noFill/>
          </a:ln>
          <a:effectLst>
            <a:outerShdw blurRad="190500" algn="tl" rotWithShape="0">
              <a:srgbClr val="000000">
                <a:alpha val="70000"/>
              </a:srgbClr>
            </a:outerShdw>
          </a:effectLst>
        </p:spPr>
      </p:pic>
      <p:pic>
        <p:nvPicPr>
          <p:cNvPr id="3" name="Recorded Sound">
            <a:hlinkClick r:id="" action="ppaction://media"/>
            <a:extLst>
              <a:ext uri="{FF2B5EF4-FFF2-40B4-BE49-F238E27FC236}">
                <a16:creationId xmlns:a16="http://schemas.microsoft.com/office/drawing/2014/main" id="{86874F99-D8CB-D68B-4882-FF068D5CA6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64179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E411-3710-11BE-82F3-709EA53E2E06}"/>
              </a:ext>
            </a:extLst>
          </p:cNvPr>
          <p:cNvSpPr>
            <a:spLocks noGrp="1"/>
          </p:cNvSpPr>
          <p:nvPr>
            <p:ph type="title"/>
          </p:nvPr>
        </p:nvSpPr>
        <p:spPr>
          <a:xfrm>
            <a:off x="643464" y="918972"/>
            <a:ext cx="3517567" cy="1077684"/>
          </a:xfrm>
        </p:spPr>
        <p:txBody>
          <a:bodyPr>
            <a:normAutofit fontScale="90000"/>
          </a:bodyPr>
          <a:lstStyle/>
          <a:p>
            <a:r>
              <a:rPr lang="en-IN" dirty="0"/>
              <a:t>Attendance Report -</a:t>
            </a:r>
          </a:p>
        </p:txBody>
      </p:sp>
      <p:pic>
        <p:nvPicPr>
          <p:cNvPr id="6" name="Content Placeholder 5">
            <a:extLst>
              <a:ext uri="{FF2B5EF4-FFF2-40B4-BE49-F238E27FC236}">
                <a16:creationId xmlns:a16="http://schemas.microsoft.com/office/drawing/2014/main" id="{BC15FD1F-0771-7DA2-7E65-23D3CCCF29BA}"/>
              </a:ext>
            </a:extLst>
          </p:cNvPr>
          <p:cNvPicPr>
            <a:picLocks noGrp="1" noChangeAspect="1"/>
          </p:cNvPicPr>
          <p:nvPr>
            <p:ph idx="1"/>
          </p:nvPr>
        </p:nvPicPr>
        <p:blipFill>
          <a:blip r:embed="rId4"/>
          <a:stretch>
            <a:fillRect/>
          </a:stretch>
        </p:blipFill>
        <p:spPr>
          <a:xfrm>
            <a:off x="4919317" y="1457814"/>
            <a:ext cx="7008660" cy="3942371"/>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DB132B08-D3BC-5C15-78C0-C832503393FF}"/>
              </a:ext>
            </a:extLst>
          </p:cNvPr>
          <p:cNvSpPr>
            <a:spLocks noGrp="1"/>
          </p:cNvSpPr>
          <p:nvPr>
            <p:ph type="body" sz="half" idx="2"/>
          </p:nvPr>
        </p:nvSpPr>
        <p:spPr>
          <a:xfrm>
            <a:off x="643464" y="2476993"/>
            <a:ext cx="3517567" cy="3592881"/>
          </a:xfrm>
        </p:spPr>
        <p:txBody>
          <a:bodyPr>
            <a:normAutofit fontScale="92500" lnSpcReduction="20000"/>
          </a:bodyPr>
          <a:lstStyle/>
          <a:p>
            <a:pPr>
              <a:spcBef>
                <a:spcPts val="600"/>
              </a:spcBef>
              <a:spcAft>
                <a:spcPts val="0"/>
              </a:spcAft>
            </a:pPr>
            <a:r>
              <a:rPr lang="en-IN" dirty="0"/>
              <a:t>As Soon as the Attendance is taken the details are displayed in the Attendance Report Box with the field names including  - </a:t>
            </a:r>
          </a:p>
          <a:p>
            <a:pPr>
              <a:spcBef>
                <a:spcPts val="600"/>
              </a:spcBef>
              <a:spcAft>
                <a:spcPts val="0"/>
              </a:spcAft>
            </a:pPr>
            <a:r>
              <a:rPr lang="en-IN" dirty="0"/>
              <a:t>Id , Name , Date , Time </a:t>
            </a:r>
          </a:p>
          <a:p>
            <a:pPr>
              <a:spcBef>
                <a:spcPts val="600"/>
              </a:spcBef>
              <a:spcAft>
                <a:spcPts val="0"/>
              </a:spcAft>
            </a:pPr>
            <a:r>
              <a:rPr lang="en-IN" dirty="0"/>
              <a:t>In the next step all the above details get saved as a csv file in the project folder itself.</a:t>
            </a:r>
          </a:p>
          <a:p>
            <a:pPr>
              <a:spcBef>
                <a:spcPts val="600"/>
              </a:spcBef>
              <a:spcAft>
                <a:spcPts val="0"/>
              </a:spcAft>
            </a:pPr>
            <a:r>
              <a:rPr lang="en-IN" dirty="0"/>
              <a:t>This system has advantage over the traditional system as it saves time and there is no chance of proxy (that is no other student will mark the attendance of his/her friends)</a:t>
            </a:r>
          </a:p>
        </p:txBody>
      </p:sp>
      <p:pic>
        <p:nvPicPr>
          <p:cNvPr id="5" name="Recorded Sound">
            <a:hlinkClick r:id="" action="ppaction://media"/>
            <a:extLst>
              <a:ext uri="{FF2B5EF4-FFF2-40B4-BE49-F238E27FC236}">
                <a16:creationId xmlns:a16="http://schemas.microsoft.com/office/drawing/2014/main" id="{DDABAE6D-E989-E652-6535-41CC5B547A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15630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{DF601F6E-825E-4081-8783-88BC8F70901C}tf22712842_win32</Template>
  <TotalTime>232</TotalTime>
  <Words>1155</Words>
  <Application>Microsoft Office PowerPoint</Application>
  <PresentationFormat>Widescreen</PresentationFormat>
  <Paragraphs>52</Paragraphs>
  <Slides>12</Slides>
  <Notes>0</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Bookman Old Style</vt:lpstr>
      <vt:lpstr>Calibri</vt:lpstr>
      <vt:lpstr>Franklin Gothic Book</vt:lpstr>
      <vt:lpstr>1_RetrospectVTI</vt:lpstr>
      <vt:lpstr>Face Recognition Based Attendance Management System</vt:lpstr>
      <vt:lpstr>INTRODUCTION - </vt:lpstr>
      <vt:lpstr>Login Page -</vt:lpstr>
      <vt:lpstr>PowerPoint Presentation</vt:lpstr>
      <vt:lpstr>Proposed System -</vt:lpstr>
      <vt:lpstr>Work Flow - </vt:lpstr>
      <vt:lpstr>Approach -</vt:lpstr>
      <vt:lpstr>Take Image -</vt:lpstr>
      <vt:lpstr>Attendance Report -</vt:lpstr>
      <vt:lpstr>Attendance Report csv file -</vt:lpstr>
      <vt:lpstr>Limitations of our Work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Based Attendance Management System</dc:title>
  <dc:creator>suryansh baranwal</dc:creator>
  <cp:lastModifiedBy>suryansh baranwal</cp:lastModifiedBy>
  <cp:revision>6</cp:revision>
  <dcterms:created xsi:type="dcterms:W3CDTF">2022-05-17T12:26:06Z</dcterms:created>
  <dcterms:modified xsi:type="dcterms:W3CDTF">2022-05-19T22:52:31Z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